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sldIdLst>
    <p:sldId id="260" r:id="rId5"/>
    <p:sldId id="258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3888" autoAdjust="0"/>
  </p:normalViewPr>
  <p:slideViewPr>
    <p:cSldViewPr snapToGrid="0" snapToObjects="1" showGuides="1">
      <p:cViewPr varScale="1">
        <p:scale>
          <a:sx n="67" d="100"/>
          <a:sy n="67" d="100"/>
        </p:scale>
        <p:origin x="64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18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C2FED9F3-DFCC-3541-89F3-45FB564C9582}" type="datetimeFigureOut">
              <a:rPr lang="en-GB" smtClean="0"/>
              <a:pPr/>
              <a:t>17/09/2024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A053DDE6-AA85-CC4B-A952-8191F9DE90F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1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kwest1-mediap.svc.ms/transform/thumbnail?provider=spo&amp;inputFormat=jpg&amp;cs=MWZlYzhlNzgtYmNlNC00YWFmLWFiMWItNTQ1MWNjMzg3MjY0fFNQTw&amp;docid=https%3A%2F%2Fnewcastle.sharepoint.com%3A443%2Fsites%2FBDEMarketing%2F_api%2Fv2.0%2Fdrives%2Fb!2I4Yr9b3pEWs2BjQM0TdiN2a1sXdjlxNleJonvH_FwWXcE2CNnIdTrcLvpC9DAvr%2Fitems%2F01AUJJ2VCWZEZQLRIYHRD3NU3JEBZDMSBI%3Fversion%3DPublished&amp;access_token=eyJ0eXAiOiJKV1QiLCJhbGciOiJub25lIn0.eyJhdWQiOiIwMDAwMDAwMy0wMDAwLTBmZjEtY2UwMC0wMDAwMDAwMDAwMDAvbmV3Y2FzdGxlLnNoYXJlcG9pbnQuY29tQDljNTAxMmM5LWI2MTYtNDRjMi1hOTE3LTY2ODE0ZmJlM2U4NyIsImlzcyI6IjAwMDAwMDAzLTAwMDAtMGZmMS1jZTAwLTAwMDAwMDAwMDAwMCIsIm5iZiI6IjE1OTUzMzY1OTAiLCJleHAiOiIxNTk1MzU4MTkwIiwiZW5kcG9pbnR1cmwiOiJ0WVJLNWh4MjV6RzJaMFowUjRPV09YK2R0eGcyc1c0bFZGUTFJUjJ4SzZJPSIsImVuZHBvaW50dXJsTGVuZ3RoIjoiMTM1IiwiaXNsb29wYmFjayI6IlRydWUiLCJjaWQiOiJOVFV6WVRZNE9XWXRZVEE0WlMweU1EQXdMVFU1TkRJdFpHVXhZVGhoTlRWbU9ESTEiLCJ2ZXIiOiJoYXNoZWRwcm9vZnRva2VuIiwic2l0ZWlkIjoiWVdZeE9EaGxaRGd0Wmpka05pMDBOV0UwTFdGalpEZ3RNVGhrTURNek5EUmtaRGc0IiwiYXBwX2Rpc3BsYXluYW1lIjoiTWljcm9zb2Z0IFRlYW1zIiwiZ2l2ZW5fbmFtZSI6IlRvbSIsImZhbWlseV9uYW1lIjoiQnJhbWFsZCIsImFwcGlkIjoiMWZlYzhlNzgtYmNlNC00YWFmLWFiMWItNTQ1MWNjMzg3MjY0IiwidGlkIjoiOWM1MDEyYzktYjYxNi00NGMyLWE5MTctNjY4MTRmYmUzZTg3IiwidXBuIjoibnRtYjVAbmV3Y2FzdGxlLmFjLnVrIiwicHVpZCI6IjEwMDMzRkZGODFENkI0RjQiLCJjYWNoZWtleSI6IjBoLmZ8bWVtYmVyc2hpcHwxMDAzM2ZmZjgxZDZiNGY0QGxpdmUuY29tIiwic2NwIjoibXlmaWxlcy53cml0ZSBhbGxzaXRlcy5mdWxsY29udHJvbCBhbGxzaXRlcy5tYW5hZ2UgYWxscHJvZmlsZXMud3JpdGUiLCJ0dCI6IjIiLCJ1c2VQZXJzaXN0ZW50Q29va2llIjpudWxsfQ.ZUkzYlMzSTBQcXBQeUZjTkFPM1plT2pxLzdmQmowZUE3S1BhUGJ0V09tRT0&amp;encodeFailures=1&amp;width=1614&amp;height=63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-637" r="15273" b="-23"/>
          <a:stretch/>
        </p:blipFill>
        <p:spPr bwMode="auto">
          <a:xfrm>
            <a:off x="0" y="-21770"/>
            <a:ext cx="12235543" cy="68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30785" y="1722923"/>
            <a:ext cx="8325080" cy="3394384"/>
          </a:xfrm>
          <a:solidFill>
            <a:srgbClr val="284661">
              <a:alpha val="90000"/>
            </a:srgbClr>
          </a:solidFill>
        </p:spPr>
        <p:txBody>
          <a:bodyPr/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 txBox="1">
            <a:spLocks/>
          </p:cNvSpPr>
          <p:nvPr userDrawn="1"/>
        </p:nvSpPr>
        <p:spPr>
          <a:xfrm>
            <a:off x="-1" y="6121400"/>
            <a:ext cx="12235543" cy="736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Derailed" panose="020B0503030101060003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96" y="6164942"/>
            <a:ext cx="1770204" cy="655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6275925"/>
            <a:ext cx="1713086" cy="485604"/>
          </a:xfrm>
          <a:prstGeom prst="rect">
            <a:avLst/>
          </a:prstGeom>
        </p:spPr>
      </p:pic>
      <p:pic>
        <p:nvPicPr>
          <p:cNvPr id="14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66" y="6215162"/>
            <a:ext cx="2075823" cy="5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0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82CCB69-211F-4783-9C3D-47A7EC531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4AA126-57B5-428E-BFD4-C012534273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  <a:lvl2pPr>
              <a:defRPr>
                <a:solidFill>
                  <a:srgbClr val="284661"/>
                </a:solidFill>
              </a:defRPr>
            </a:lvl2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83808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7B34DB-089D-6043-A4E4-29235A2748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39951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2667A-CCA9-46DB-A4D4-05C94BDFE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1B8332-414A-4056-A9EE-6260B3FF30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8936" y="1079432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45751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3" y="1089815"/>
            <a:ext cx="11020281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251355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and 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73" y="1089815"/>
            <a:ext cx="7785307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Thanks and Acknowledgements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5219700"/>
            <a:ext cx="3105772" cy="88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3499718"/>
            <a:ext cx="3035358" cy="1123082"/>
          </a:xfrm>
          <a:prstGeom prst="rect">
            <a:avLst/>
          </a:prstGeom>
        </p:spPr>
      </p:pic>
      <p:pic>
        <p:nvPicPr>
          <p:cNvPr id="8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80" y="2081344"/>
            <a:ext cx="3012409" cy="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515938" y="2081344"/>
            <a:ext cx="7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84661"/>
                </a:solidFill>
              </a:rPr>
              <a:t>Thanks and 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156371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13" y="6450298"/>
            <a:ext cx="90439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8" y="1053410"/>
            <a:ext cx="10417175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9588" y="2041525"/>
            <a:ext cx="10417175" cy="3621088"/>
          </a:xfrm>
        </p:spPr>
        <p:txBody>
          <a:bodyPr/>
          <a:lstStyle>
            <a:lvl1pPr>
              <a:defRPr sz="1050" b="0"/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78806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769" y="6412061"/>
            <a:ext cx="605037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7634" y="1053410"/>
            <a:ext cx="6039130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87634" y="2041525"/>
            <a:ext cx="6039129" cy="3621088"/>
          </a:xfrm>
        </p:spPr>
        <p:txBody>
          <a:bodyPr/>
          <a:lstStyle>
            <a:lvl1pPr>
              <a:defRPr sz="1050" b="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69" y="1053410"/>
            <a:ext cx="3577585" cy="4922808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33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01838" y="1965330"/>
            <a:ext cx="3224925" cy="382616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 marL="0" indent="0">
              <a:buNone/>
              <a:defRPr>
                <a:solidFill>
                  <a:srgbClr val="28466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AE206F3-C0B6-4852-B385-BE04194DB4B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17525" y="1801813"/>
            <a:ext cx="6630988" cy="36941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1217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997898DA-A52D-4418-B672-155105DDB04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079501" y="1042988"/>
            <a:ext cx="10096500" cy="5116512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9354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EDFDEC-A6A5-43CB-8F51-12CA762B79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4988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B28E39D-B16C-4EFA-B9BE-4B2F4AE95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40514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56AE52C-B362-4832-A02A-A193ACECC4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6040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D733867-34D2-415F-B63F-CBA396B622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88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D8AAC42-1A33-4AEE-A0A2-84610A056E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40514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BA4258E-1FCE-49EE-80D2-12B98D8EA9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6040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8076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50B4-0EE2-024C-A441-93227D34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8347338" cy="2387600"/>
          </a:xfr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8325080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1322" y="381297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8" b="46582"/>
          <a:stretch/>
        </p:blipFill>
        <p:spPr>
          <a:xfrm>
            <a:off x="7297259" y="1525873"/>
            <a:ext cx="4884910" cy="5317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7762373" cy="2387600"/>
          </a:xfrm>
        </p:spPr>
        <p:txBody>
          <a:bodyPr anchor="b"/>
          <a:lstStyle>
            <a:lvl1pPr algn="l">
              <a:defRPr sz="4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6633122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rgbClr val="28466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62229" y="487936"/>
            <a:ext cx="1739241" cy="555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34" y="290835"/>
            <a:ext cx="2329770" cy="1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57D6-7A16-F24D-94C0-B75AF5D0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1079432"/>
            <a:ext cx="11139198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8022-3A5C-BE46-8730-1CBF6930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2" y="2012692"/>
            <a:ext cx="11139198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5B7104-6B9A-4FF3-B209-F13FAE4BE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413" y="320675"/>
            <a:ext cx="5665787" cy="306388"/>
          </a:xfrm>
        </p:spPr>
        <p:txBody>
          <a:bodyPr/>
          <a:lstStyle>
            <a:lvl1pPr>
              <a:defRPr sz="2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pPr lvl="0"/>
            <a:r>
              <a:rPr lang="en-US" dirty="0"/>
              <a:t>Optional text here.</a:t>
            </a:r>
          </a:p>
        </p:txBody>
      </p:sp>
    </p:spTree>
    <p:extLst>
      <p:ext uri="{BB962C8B-B14F-4D97-AF65-F5344CB8AC3E}">
        <p14:creationId xmlns:p14="http://schemas.microsoft.com/office/powerpoint/2010/main" val="341959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39CB-7A63-EC44-A620-242D8E17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18" y="1666177"/>
            <a:ext cx="10126944" cy="1616517"/>
          </a:xfrm>
        </p:spPr>
        <p:txBody>
          <a:bodyPr anchor="b"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D80D-9A3E-4C4F-9B6A-BF98B3C9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19" y="3310403"/>
            <a:ext cx="10126943" cy="1500187"/>
          </a:xfrm>
        </p:spPr>
        <p:txBody>
          <a:bodyPr/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64F71-862F-8043-A0F1-C72A86105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1343" y="460022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6" y="1356518"/>
            <a:ext cx="5264724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 b="1">
                <a:solidFill>
                  <a:srgbClr val="284661"/>
                </a:solidFill>
              </a:defRPr>
            </a:lvl3pPr>
            <a:lvl4pPr marL="180975" indent="-180975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 marL="361950" indent="-180975">
              <a:defRPr sz="1200"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9DA256-EE1D-423A-AE66-BAFB94120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350" y="1200149"/>
            <a:ext cx="5181600" cy="5025159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0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5" y="1356518"/>
            <a:ext cx="11118893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15C197-DB0F-4B81-A926-5BE0BD6F498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80939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63348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200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344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15869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5781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78BFF-1399-B540-BF04-C8DF2C38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897102"/>
            <a:ext cx="8319590" cy="9127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C1777-07C2-B445-8FF2-86550F08D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962" y="2012692"/>
            <a:ext cx="8319590" cy="4189412"/>
          </a:xfrm>
          <a:prstGeom prst="rect">
            <a:avLst/>
          </a:prstGeom>
        </p:spPr>
        <p:txBody>
          <a:bodyPr vert="horz" wrap="square" lIns="0" tIns="0" rIns="0" bIns="18000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F7CE-F628-E948-A42E-EB813C054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454815"/>
            <a:ext cx="698961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0" i="0">
                <a:solidFill>
                  <a:schemeClr val="tx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7136A-9C68-724A-B15C-FA92927A8A90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53601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44337-8D4C-214D-A62F-D7752D9F33C8}"/>
              </a:ext>
            </a:extLst>
          </p:cNvPr>
          <p:cNvCxnSpPr>
            <a:cxnSpLocks/>
          </p:cNvCxnSpPr>
          <p:nvPr userDrawn="1"/>
        </p:nvCxnSpPr>
        <p:spPr>
          <a:xfrm>
            <a:off x="515938" y="762082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08996"/>
            <a:ext cx="1713086" cy="48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9BC71-F2E1-6445-87AA-6CF204B38C2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348052" y="156840"/>
            <a:ext cx="1398587" cy="4465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9898083" y="180496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8079597" y="180495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4" y="156841"/>
            <a:ext cx="1422114" cy="526182"/>
          </a:xfrm>
          <a:prstGeom prst="rect">
            <a:avLst/>
          </a:prstGeom>
        </p:spPr>
      </p:pic>
      <p:pic>
        <p:nvPicPr>
          <p:cNvPr id="2050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809" y="6416755"/>
            <a:ext cx="1617780" cy="40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6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  <p:sldLayoutId id="2147483677" r:id="rId3"/>
    <p:sldLayoutId id="2147483650" r:id="rId4"/>
    <p:sldLayoutId id="2147483651" r:id="rId5"/>
    <p:sldLayoutId id="2147483652" r:id="rId6"/>
    <p:sldLayoutId id="2147483660" r:id="rId7"/>
    <p:sldLayoutId id="2147483659" r:id="rId8"/>
    <p:sldLayoutId id="2147483658" r:id="rId9"/>
    <p:sldLayoutId id="2147483662" r:id="rId10"/>
    <p:sldLayoutId id="2147483661" r:id="rId11"/>
    <p:sldLayoutId id="2147483664" r:id="rId12"/>
    <p:sldLayoutId id="2147483678" r:id="rId13"/>
    <p:sldLayoutId id="2147483665" r:id="rId14"/>
    <p:sldLayoutId id="2147483666" r:id="rId15"/>
    <p:sldLayoutId id="2147483667" r:id="rId16"/>
    <p:sldLayoutId id="2147483654" r:id="rId17"/>
    <p:sldLayoutId id="2147483669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rgbClr val="284661"/>
          </a:solidFill>
          <a:latin typeface="Derailed" panose="020B050303010106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400" b="1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1pPr>
      <a:lvl2pPr marL="3175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2pPr>
      <a:lvl3pPr marL="133350" indent="-1333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3pPr>
      <a:lvl4pPr marL="268288" indent="-138113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6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4pPr>
      <a:lvl5pPr marL="446088" indent="-177800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2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51" userDrawn="1">
          <p15:clr>
            <a:srgbClr val="F26B43"/>
          </p15:clr>
        </p15:guide>
        <p15:guide id="6" orient="horz" pos="1242" userDrawn="1">
          <p15:clr>
            <a:srgbClr val="F26B43"/>
          </p15:clr>
        </p15:guide>
        <p15:guide id="7" orient="horz" pos="39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i2ozubl-G7K4YKZusKPL5JcH3wmzbGWv/view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30" y="189715"/>
            <a:ext cx="10126944" cy="926021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3FA2D-FC7C-E0D3-5CD0-CFB4F1A12A05}"/>
              </a:ext>
            </a:extLst>
          </p:cNvPr>
          <p:cNvSpPr txBox="1"/>
          <p:nvPr/>
        </p:nvSpPr>
        <p:spPr>
          <a:xfrm>
            <a:off x="268448" y="1266738"/>
            <a:ext cx="11618752" cy="620785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 leveraged manipulated satellite images are an emerging threat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Satellite images are becoming more prevalent in the media and on twitter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Deepfakes have also become more prevalent especially with current conflicts such as the war in Ukraine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0074-4763-0D1A-635D-A9FF04BA8C80}"/>
              </a:ext>
            </a:extLst>
          </p:cNvPr>
          <p:cNvSpPr txBox="1"/>
          <p:nvPr/>
        </p:nvSpPr>
        <p:spPr>
          <a:xfrm>
            <a:off x="698643" y="5085708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Nicholas Gerard Keeley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F912-270D-2B98-2C2F-C9C7BE5D6DC2}"/>
              </a:ext>
            </a:extLst>
          </p:cNvPr>
          <p:cNvSpPr txBox="1"/>
          <p:nvPr/>
        </p:nvSpPr>
        <p:spPr>
          <a:xfrm>
            <a:off x="6636661" y="5405723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BBC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55476-2BAD-F697-68D0-42BE8C87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661" y="1920466"/>
            <a:ext cx="3421739" cy="3865401"/>
          </a:xfrm>
          <a:prstGeom prst="rect">
            <a:avLst/>
          </a:prstGeom>
        </p:spPr>
      </p:pic>
      <p:pic>
        <p:nvPicPr>
          <p:cNvPr id="2050" name="Picture 2" descr="Genuine President Zelensky photos vs. deepfake screenshot (AI Index... |  Download Scientific Diagram">
            <a:extLst>
              <a:ext uri="{FF2B5EF4-FFF2-40B4-BE49-F238E27FC236}">
                <a16:creationId xmlns:a16="http://schemas.microsoft.com/office/drawing/2014/main" id="{098DE92B-C7E3-4C7B-F574-95093385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" y="1887523"/>
            <a:ext cx="6368213" cy="35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82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6958-A5B8-70FC-D22E-1CABF09D4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Visit my Presentation Tomorrow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670BF-37AD-5B23-001B-ADE2CD5D4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Wednesday 18/09/2024- 16:30-16:50</a:t>
            </a:r>
          </a:p>
          <a:p>
            <a:r>
              <a:rPr lang="en-GB" dirty="0"/>
              <a:t>Lowther </a:t>
            </a:r>
          </a:p>
          <a:p>
            <a:r>
              <a:rPr lang="en-GB">
                <a:hlinkClick r:id="rId2"/>
              </a:rPr>
              <a:t>Calendar </a:t>
            </a:r>
            <a:r>
              <a:rPr lang="en-GB" dirty="0">
                <a:hlinkClick r:id="rId2"/>
              </a:rPr>
              <a:t>Invite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02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078" y="-1426483"/>
            <a:ext cx="7762373" cy="2387600"/>
          </a:xfrm>
        </p:spPr>
        <p:txBody>
          <a:bodyPr/>
          <a:lstStyle/>
          <a:p>
            <a:r>
              <a:rPr lang="en-GB" dirty="0"/>
              <a:t>Research Gaps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837" y="1090422"/>
            <a:ext cx="6633122" cy="1591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a limited number of datasets publicly available containing AI-Generated satellite imagery.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no datasets publicly available containing satellite imagery that has been manipulated using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50181-1559-62C8-E80F-405558ED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9" y="2592032"/>
            <a:ext cx="2904968" cy="2935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74C75-F30F-6D94-4559-F3D8F9739477}"/>
              </a:ext>
            </a:extLst>
          </p:cNvPr>
          <p:cNvSpPr txBox="1"/>
          <p:nvPr/>
        </p:nvSpPr>
        <p:spPr>
          <a:xfrm>
            <a:off x="809079" y="6061967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Source: </a:t>
            </a:r>
            <a:r>
              <a:rPr lang="en-GB" dirty="0">
                <a:latin typeface="Google Sans"/>
              </a:rPr>
              <a:t>B</a:t>
            </a:r>
            <a:r>
              <a:rPr lang="en-GB" b="0" i="0" dirty="0">
                <a:effectLst/>
                <a:latin typeface="Google Sans"/>
              </a:rPr>
              <a:t>o </a:t>
            </a:r>
            <a:r>
              <a:rPr lang="en-GB" dirty="0">
                <a:latin typeface="Google Sans"/>
              </a:rPr>
              <a:t>Z</a:t>
            </a:r>
            <a:r>
              <a:rPr lang="en-GB" b="0" i="0" dirty="0">
                <a:effectLst/>
                <a:latin typeface="Google Sans"/>
              </a:rPr>
              <a:t>hao-Deep fake geography? When geospatial data encounter Artificial Intelligence-2020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AFCD1-E00B-9629-6221-1152D40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143" y="2592032"/>
            <a:ext cx="2925714" cy="2935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58803-E40B-A322-4494-652315710A67}"/>
              </a:ext>
            </a:extLst>
          </p:cNvPr>
          <p:cNvSpPr txBox="1"/>
          <p:nvPr/>
        </p:nvSpPr>
        <p:spPr>
          <a:xfrm>
            <a:off x="4472683" y="5546548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Created Using Diffusionsat-2024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6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Manipulation System-</a:t>
            </a:r>
            <a:r>
              <a:rPr lang="en-GB" dirty="0" err="1"/>
              <a:t>EarthEdit</a:t>
            </a:r>
            <a:r>
              <a:rPr lang="en-GB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B79D-8EFF-95FF-C601-C1EFAC173C8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54284" y="2628952"/>
            <a:ext cx="2474666" cy="2619323"/>
          </a:xfrm>
          <a:prstGeom prst="rect">
            <a:avLst/>
          </a:prstGeom>
          <a:ln w="0"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47B5B5-3E94-9004-5B3E-23ACF4A7F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92362-2465-DF1F-A6D8-775C09AD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3" y="2062512"/>
            <a:ext cx="7861610" cy="41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3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Pristine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MLRSNet</a:t>
            </a:r>
            <a:r>
              <a:rPr lang="en-GB" dirty="0"/>
              <a:t> was utilized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a mixture of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Includes ultra-high-resolution satellite imagery such as GeoEye-1, WorldView-1, WorldView-2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4291C-C908-2CAA-CDF9-07CCE90B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22" y="960505"/>
            <a:ext cx="5067727" cy="251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FCF0C-6799-256F-5CB1-0A1913C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1" y="3429000"/>
            <a:ext cx="5067727" cy="25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Mask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45" y="2086888"/>
            <a:ext cx="5181600" cy="3826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Segment Anything (SAM) was used to create the mask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Controls were implemented, these varied for each scene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Guessian</a:t>
            </a:r>
            <a:r>
              <a:rPr lang="en-GB" dirty="0"/>
              <a:t> blur was also applied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2ECA-5310-6207-E639-07A1E2A0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33" y="2282224"/>
            <a:ext cx="6805867" cy="22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2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Inpainting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22962"/>
            <a:ext cx="5181600" cy="4189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Runwayml</a:t>
            </a:r>
            <a:r>
              <a:rPr lang="en-GB" dirty="0"/>
              <a:t>/stable-diffusion-inpainting1.5 was utilized for inpainting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Prompts were selected at random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9F4F6-5D60-F314-C4BA-EC53D305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03" y="1439178"/>
            <a:ext cx="7616497" cy="44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01" y="627063"/>
            <a:ext cx="5751223" cy="730370"/>
          </a:xfrm>
        </p:spPr>
        <p:txBody>
          <a:bodyPr/>
          <a:lstStyle/>
          <a:p>
            <a:r>
              <a:rPr lang="en-GB" dirty="0"/>
              <a:t>Dataset Generation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1D326-D637-1C3C-1B68-80A75DF3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49" y="1663821"/>
            <a:ext cx="6708204" cy="3328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13BF6-FEB0-F149-5418-930188E3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" y="1663821"/>
            <a:ext cx="5585009" cy="33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617590"/>
            <a:ext cx="9837448" cy="730370"/>
          </a:xfrm>
        </p:spPr>
        <p:txBody>
          <a:bodyPr/>
          <a:lstStyle/>
          <a:p>
            <a:r>
              <a:rPr lang="en-GB" dirty="0"/>
              <a:t>Detection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6E5D73D3-D184-2828-E7B8-FC2AFE75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1" y="1644875"/>
            <a:ext cx="5204039" cy="47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89" y="90089"/>
            <a:ext cx="10037474" cy="730370"/>
          </a:xfrm>
        </p:spPr>
        <p:txBody>
          <a:bodyPr/>
          <a:lstStyle/>
          <a:p>
            <a:r>
              <a:rPr lang="en-GB" dirty="0" err="1"/>
              <a:t>Phantomnet</a:t>
            </a:r>
            <a:r>
              <a:rPr lang="en-GB" dirty="0"/>
              <a:t>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D52F5-68D5-E152-F91D-5333FE5F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10" y="5810481"/>
            <a:ext cx="5066578" cy="8541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0B04FFD-F849-158A-2128-51B1D3A0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94" y="20484548"/>
            <a:ext cx="6701435" cy="1370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763733-18B8-6ECC-DCDC-0F654937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476"/>
            <a:ext cx="4407150" cy="4452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4D0C9-3263-4C4D-9DBA-2C8F0606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51" y="1057275"/>
            <a:ext cx="4407150" cy="44651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ED443B-E43B-5020-58F2-DE2308414479}"/>
              </a:ext>
            </a:extLst>
          </p:cNvPr>
          <p:cNvSpPr/>
          <p:nvPr/>
        </p:nvSpPr>
        <p:spPr>
          <a:xfrm>
            <a:off x="515938" y="968484"/>
            <a:ext cx="7818437" cy="88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E245F-AA06-55E2-5FAE-01833E0D7C1E}"/>
              </a:ext>
            </a:extLst>
          </p:cNvPr>
          <p:cNvSpPr/>
          <p:nvPr/>
        </p:nvSpPr>
        <p:spPr>
          <a:xfrm>
            <a:off x="219075" y="1106567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85ED99-676E-9DBC-E73B-15FEF3DA54CC}"/>
              </a:ext>
            </a:extLst>
          </p:cNvPr>
          <p:cNvSpPr/>
          <p:nvPr/>
        </p:nvSpPr>
        <p:spPr>
          <a:xfrm>
            <a:off x="371475" y="2563892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0D49C-D687-C16D-9C98-19D5A8040FB1}"/>
              </a:ext>
            </a:extLst>
          </p:cNvPr>
          <p:cNvSpPr/>
          <p:nvPr/>
        </p:nvSpPr>
        <p:spPr>
          <a:xfrm>
            <a:off x="371475" y="4039094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723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castle University">
      <a:dk1>
        <a:srgbClr val="000000"/>
      </a:dk1>
      <a:lt1>
        <a:srgbClr val="FFFFFF"/>
      </a:lt1>
      <a:dk2>
        <a:srgbClr val="00B2A9"/>
      </a:dk2>
      <a:lt2>
        <a:srgbClr val="E7E6E6"/>
      </a:lt2>
      <a:accent1>
        <a:srgbClr val="93509E"/>
      </a:accent1>
      <a:accent2>
        <a:srgbClr val="4060AF"/>
      </a:accent2>
      <a:accent3>
        <a:srgbClr val="FF5416"/>
      </a:accent3>
      <a:accent4>
        <a:srgbClr val="FDC82F"/>
      </a:accent4>
      <a:accent5>
        <a:srgbClr val="00A9E0"/>
      </a:accent5>
      <a:accent6>
        <a:srgbClr val="CF0071"/>
      </a:accent6>
      <a:hlink>
        <a:srgbClr val="4060AF"/>
      </a:hlink>
      <a:folHlink>
        <a:srgbClr val="93509E"/>
      </a:folHlink>
    </a:clrScheme>
    <a:fontScheme name="Newcastle University">
      <a:majorFont>
        <a:latin typeface="Derailed Bold"/>
        <a:ea typeface=""/>
        <a:cs typeface=""/>
      </a:majorFont>
      <a:minorFont>
        <a:latin typeface="Derail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284661">
            <a:alpha val="90000"/>
          </a:srgbClr>
        </a:solidFill>
      </a:spPr>
      <a:bodyPr vert="horz" wrap="square" lIns="0" tIns="0" rIns="0" bIns="0" rtlCol="0" anchor="b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June 2019" id="{8EC18154-7EAC-4EE0-BDD2-5A5609FA1542}" vid="{D0AA3E35-6780-44C0-BD3E-14F382D2A9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F8AFFC670024EAB08907C0279F7C9" ma:contentTypeVersion="8" ma:contentTypeDescription="Create a new document." ma:contentTypeScope="" ma:versionID="f4a9b69352900741310db4a37f602dcd">
  <xsd:schema xmlns:xsd="http://www.w3.org/2001/XMLSchema" xmlns:xs="http://www.w3.org/2001/XMLSchema" xmlns:p="http://schemas.microsoft.com/office/2006/metadata/properties" xmlns:ns2="eca85961-7c72-4f38-bc78-6229f52574f1" xmlns:ns3="6310dc5c-fcd8-47f8-ac2a-e60e29561ea6" targetNamespace="http://schemas.microsoft.com/office/2006/metadata/properties" ma:root="true" ma:fieldsID="95e83ded1b1cb68653632872e3762cf4" ns2:_="" ns3:_="">
    <xsd:import namespace="eca85961-7c72-4f38-bc78-6229f52574f1"/>
    <xsd:import namespace="6310dc5c-fcd8-47f8-ac2a-e60e29561e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85961-7c72-4f38-bc78-6229f52574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0dc5c-fcd8-47f8-ac2a-e60e29561ea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1FA10D-0A45-48A9-83B5-CC59ABD9D55C}">
  <ds:schemaRefs>
    <ds:schemaRef ds:uri="http://schemas.microsoft.com/office/2006/metadata/properties"/>
    <ds:schemaRef ds:uri="http://schemas.microsoft.com/office/2006/documentManagement/types"/>
    <ds:schemaRef ds:uri="6310dc5c-fcd8-47f8-ac2a-e60e29561ea6"/>
    <ds:schemaRef ds:uri="http://purl.org/dc/terms/"/>
    <ds:schemaRef ds:uri="eca85961-7c72-4f38-bc78-6229f52574f1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7805CFF-1F7B-42DD-85B8-0AA7F0F70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51D437-5E86-466D-B00B-5337370C4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85961-7c72-4f38-bc78-6229f52574f1"/>
    <ds:schemaRef ds:uri="6310dc5c-fcd8-47f8-ac2a-e60e29561e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66556_LF Jan 20</Template>
  <TotalTime>1888</TotalTime>
  <Words>177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Derailed</vt:lpstr>
      <vt:lpstr>Google Sans</vt:lpstr>
      <vt:lpstr>Raleway</vt:lpstr>
      <vt:lpstr>Office Theme</vt:lpstr>
      <vt:lpstr>Background</vt:lpstr>
      <vt:lpstr>Research Gaps</vt:lpstr>
      <vt:lpstr>Image Manipulation System-EarthEdit </vt:lpstr>
      <vt:lpstr>Pristine Dataset</vt:lpstr>
      <vt:lpstr>Mask Generation</vt:lpstr>
      <vt:lpstr>Inpainting </vt:lpstr>
      <vt:lpstr>Dataset Generation Results</vt:lpstr>
      <vt:lpstr>Detection System</vt:lpstr>
      <vt:lpstr>Phantomnet Results</vt:lpstr>
      <vt:lpstr>Visit my Presentation Tomorrow</vt:lpstr>
    </vt:vector>
  </TitlesOfParts>
  <Manager/>
  <Company>Newcastle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subject/>
  <dc:creator>Deborah Atkinson</dc:creator>
  <cp:keywords/>
  <dc:description>colin@sifx.net</dc:description>
  <cp:lastModifiedBy>Matthew Chapman (PGR)</cp:lastModifiedBy>
  <cp:revision>23</cp:revision>
  <dcterms:created xsi:type="dcterms:W3CDTF">2020-01-06T16:17:09Z</dcterms:created>
  <dcterms:modified xsi:type="dcterms:W3CDTF">2024-09-17T14:42:59Z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colin@sifx.net</vt:lpwstr>
  </property>
  <property fmtid="{D5CDD505-2E9C-101B-9397-08002B2CF9AE}" pid="3" name="ContentTypeId">
    <vt:lpwstr>0x01010080DF8AFFC670024EAB08907C0279F7C9</vt:lpwstr>
  </property>
</Properties>
</file>